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6858000" cy="1170146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86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howGuides="1">
      <p:cViewPr varScale="1">
        <p:scale>
          <a:sx n="63" d="100"/>
          <a:sy n="63" d="100"/>
        </p:scale>
        <p:origin x="1656" y="90"/>
      </p:cViewPr>
      <p:guideLst>
        <p:guide orient="horz" pos="3686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635375"/>
            <a:ext cx="5829300" cy="25082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6630988"/>
            <a:ext cx="4800600" cy="29908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18A32-B3A8-47DE-B0D7-F938B9CF3B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9373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C48C3-9AB0-4772-B798-0261DA7553A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498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469900"/>
            <a:ext cx="1543050" cy="99822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469900"/>
            <a:ext cx="4476750" cy="99822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124E6-F358-497B-9780-7176B6FAB3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8148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D25C8-4EE1-4583-A517-CECC32FA533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289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7519988"/>
            <a:ext cx="5829300" cy="2324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4959350"/>
            <a:ext cx="5829300" cy="2560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C67D7-3486-443B-8139-AF35125E61E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6647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730500"/>
            <a:ext cx="3009900" cy="772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730500"/>
            <a:ext cx="3009900" cy="772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F99ED-DA5C-4B64-8944-3E1C698B8D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0855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468313"/>
            <a:ext cx="6172200" cy="1951037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619375"/>
            <a:ext cx="3030538" cy="1092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711575"/>
            <a:ext cx="3030538" cy="6740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619375"/>
            <a:ext cx="3030537" cy="1092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3711575"/>
            <a:ext cx="3030537" cy="6740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E23FC-D75F-4F55-BE4E-124AB1ECD12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6798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94A32-C693-419F-8D76-F4C69BB9E4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890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0EBA7-969A-4C19-832D-1728F3D06A2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9780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465138"/>
            <a:ext cx="2255838" cy="19827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465138"/>
            <a:ext cx="3833812" cy="99869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447925"/>
            <a:ext cx="2255838" cy="80041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0BA57-85D4-4DEA-AE96-0CB6C8A03A3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806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8191500"/>
            <a:ext cx="4114800" cy="966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1046163"/>
            <a:ext cx="4114800" cy="70199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9158288"/>
            <a:ext cx="4114800" cy="13731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C4D24-FE01-46E0-8C6F-9CFA28E9FE3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2488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469900"/>
            <a:ext cx="6172200" cy="194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730500"/>
            <a:ext cx="6172200" cy="772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10655300"/>
            <a:ext cx="16002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10655300"/>
            <a:ext cx="21717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10655300"/>
            <a:ext cx="16002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BB1DDD2-72A2-4455-ACF2-A3CD1BFE738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/>
          </p:cNvSpPr>
          <p:nvPr/>
        </p:nvSpPr>
        <p:spPr>
          <a:xfrm>
            <a:off x="0" y="11395075"/>
            <a:ext cx="6858000" cy="306388"/>
          </a:xfrm>
          <a:prstGeom prst="roundRect">
            <a:avLst/>
          </a:prstGeom>
          <a:gradFill flip="none" rotWithShape="1">
            <a:gsLst>
              <a:gs pos="0">
                <a:srgbClr val="00AAE6">
                  <a:shade val="30000"/>
                  <a:satMod val="115000"/>
                </a:srgbClr>
              </a:gs>
              <a:gs pos="50000">
                <a:srgbClr val="00AAE6">
                  <a:shade val="67500"/>
                  <a:satMod val="115000"/>
                </a:srgbClr>
              </a:gs>
              <a:gs pos="100000">
                <a:srgbClr val="00AAE6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4913" tIns="55708" rIns="1109666" bIns="55708" anchor="ctr"/>
          <a:lstStyle/>
          <a:p>
            <a:pPr algn="r" defTabSz="1112838" latinLnBrk="0">
              <a:defRPr/>
            </a:pPr>
            <a:endParaRPr kumimoji="0" lang="ko-KR" altLang="ko-KR" sz="14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TextBox 5"/>
          <p:cNvSpPr txBox="1">
            <a:spLocks/>
          </p:cNvSpPr>
          <p:nvPr/>
        </p:nvSpPr>
        <p:spPr>
          <a:xfrm>
            <a:off x="0" y="0"/>
            <a:ext cx="6858000" cy="1889125"/>
          </a:xfrm>
          <a:prstGeom prst="roundRect">
            <a:avLst/>
          </a:prstGeom>
          <a:gradFill flip="none" rotWithShape="1">
            <a:gsLst>
              <a:gs pos="0">
                <a:srgbClr val="00AAE6">
                  <a:shade val="30000"/>
                  <a:satMod val="115000"/>
                </a:srgbClr>
              </a:gs>
              <a:gs pos="50000">
                <a:srgbClr val="00AAE6">
                  <a:shade val="67500"/>
                  <a:satMod val="115000"/>
                </a:srgbClr>
              </a:gs>
              <a:gs pos="100000">
                <a:srgbClr val="00AAE6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4913" tIns="55708" rIns="1109666" bIns="55708" anchor="ctr"/>
          <a:lstStyle/>
          <a:p>
            <a:pPr algn="r" defTabSz="1112838" latinLnBrk="0">
              <a:defRPr/>
            </a:pPr>
            <a:endParaRPr kumimoji="0" lang="ko-KR" altLang="ko-KR" sz="14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188913" y="0"/>
            <a:ext cx="12954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417" tIns="55708" rIns="111417" bIns="55708">
            <a:spAutoFit/>
          </a:bodyPr>
          <a:lstStyle>
            <a:lvl1pPr defTabSz="1109663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109663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109663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109663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109663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sl-SI" altLang="ko-KR" sz="6000" b="1">
                <a:solidFill>
                  <a:schemeClr val="bg1"/>
                </a:solidFill>
                <a:latin typeface="Calibri" pitchFamily="34" charset="0"/>
                <a:ea typeface="맑은 고딕" pitchFamily="50" charset="-127"/>
              </a:rPr>
              <a:t>99</a:t>
            </a:r>
          </a:p>
        </p:txBody>
      </p:sp>
      <p:sp>
        <p:nvSpPr>
          <p:cNvPr id="2053" name="TextBox 9"/>
          <p:cNvSpPr txBox="1">
            <a:spLocks noChangeArrowheads="1"/>
          </p:cNvSpPr>
          <p:nvPr/>
        </p:nvSpPr>
        <p:spPr bwMode="auto">
          <a:xfrm>
            <a:off x="0" y="158750"/>
            <a:ext cx="68580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417" tIns="55708" rIns="111417" bIns="55708">
            <a:spAutoFit/>
          </a:bodyPr>
          <a:lstStyle>
            <a:lvl1pPr defTabSz="1109663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109663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109663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109663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109663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FontTx/>
              <a:buNone/>
            </a:pPr>
            <a:r>
              <a:rPr kumimoji="0" lang="sl-SI" altLang="ko-KR" sz="2200" b="1">
                <a:solidFill>
                  <a:schemeClr val="bg1"/>
                </a:solidFill>
              </a:rPr>
              <a:t>Title of the Poster</a:t>
            </a:r>
            <a:r>
              <a:rPr kumimoji="0" lang="en-US" altLang="ko-KR" sz="2200">
                <a:solidFill>
                  <a:schemeClr val="bg1"/>
                </a:solidFill>
              </a:rPr>
              <a:t> </a:t>
            </a:r>
            <a:r>
              <a:rPr kumimoji="0" lang="en-US" altLang="ko-KR" sz="2200" b="1">
                <a:solidFill>
                  <a:schemeClr val="bg1"/>
                </a:solidFill>
              </a:rPr>
              <a:t>(</a:t>
            </a:r>
            <a:r>
              <a:rPr kumimoji="0" lang="ko-KR" altLang="en-US" sz="2200" b="1">
                <a:solidFill>
                  <a:schemeClr val="bg1"/>
                </a:solidFill>
              </a:rPr>
              <a:t>제목</a:t>
            </a:r>
            <a:r>
              <a:rPr kumimoji="0" lang="en-US" altLang="ko-KR" sz="2200" b="1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26988" y="749300"/>
            <a:ext cx="68580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417" tIns="55708" rIns="111417" bIns="55708">
            <a:spAutoFit/>
          </a:bodyPr>
          <a:lstStyle>
            <a:lvl1pPr defTabSz="1109663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109663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109663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109663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109663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FontTx/>
              <a:buNone/>
            </a:pPr>
            <a:r>
              <a:rPr kumimoji="0" lang="sl-SI" altLang="ko-KR" sz="1800" b="1">
                <a:solidFill>
                  <a:schemeClr val="bg1"/>
                </a:solidFill>
              </a:rPr>
              <a:t>Names of the respected Authors</a:t>
            </a:r>
            <a:r>
              <a:rPr kumimoji="0" lang="en-US" altLang="ko-KR" sz="1800"/>
              <a:t> </a:t>
            </a:r>
            <a:r>
              <a:rPr kumimoji="0" lang="en-US" altLang="ko-KR" sz="1800" b="1">
                <a:solidFill>
                  <a:schemeClr val="bg1"/>
                </a:solidFill>
              </a:rPr>
              <a:t>(</a:t>
            </a:r>
            <a:r>
              <a:rPr kumimoji="0" lang="ko-KR" altLang="en-US" sz="1800" b="1">
                <a:solidFill>
                  <a:schemeClr val="bg1"/>
                </a:solidFill>
              </a:rPr>
              <a:t>저자</a:t>
            </a:r>
            <a:r>
              <a:rPr kumimoji="0" lang="en-US" altLang="ko-KR" sz="1800" b="1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055" name="TextBox 9"/>
          <p:cNvSpPr txBox="1">
            <a:spLocks noChangeArrowheads="1"/>
          </p:cNvSpPr>
          <p:nvPr/>
        </p:nvSpPr>
        <p:spPr bwMode="auto">
          <a:xfrm>
            <a:off x="26988" y="1211263"/>
            <a:ext cx="68580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417" tIns="55708" rIns="111417" bIns="55708">
            <a:spAutoFit/>
          </a:bodyPr>
          <a:lstStyle>
            <a:lvl1pPr defTabSz="1109663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109663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109663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109663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109663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FontTx/>
              <a:buNone/>
            </a:pPr>
            <a:r>
              <a:rPr kumimoji="0" lang="sl-SI" altLang="ko-KR" sz="1800" b="1">
                <a:solidFill>
                  <a:schemeClr val="bg1"/>
                </a:solidFill>
              </a:rPr>
              <a:t>Institutions</a:t>
            </a:r>
            <a:r>
              <a:rPr kumimoji="0" lang="en-US" altLang="ko-KR" sz="1800">
                <a:solidFill>
                  <a:schemeClr val="bg1"/>
                </a:solidFill>
              </a:rPr>
              <a:t> </a:t>
            </a:r>
            <a:r>
              <a:rPr kumimoji="0" lang="en-US" altLang="ko-KR" sz="1800" b="1">
                <a:solidFill>
                  <a:schemeClr val="bg1"/>
                </a:solidFill>
              </a:rPr>
              <a:t>(</a:t>
            </a:r>
            <a:r>
              <a:rPr kumimoji="0" lang="ko-KR" altLang="en-US" sz="1800" b="1">
                <a:solidFill>
                  <a:schemeClr val="bg1"/>
                </a:solidFill>
              </a:rPr>
              <a:t>소속</a:t>
            </a:r>
            <a:r>
              <a:rPr kumimoji="0" lang="en-US" altLang="ko-KR" sz="1800" b="1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056" name="TextBox 21"/>
          <p:cNvSpPr>
            <a:spLocks noChangeArrowheads="1"/>
          </p:cNvSpPr>
          <p:nvPr/>
        </p:nvSpPr>
        <p:spPr bwMode="auto">
          <a:xfrm>
            <a:off x="420688" y="2366963"/>
            <a:ext cx="3872408" cy="3915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90"/>
              </a:gs>
              <a:gs pos="50000">
                <a:srgbClr val="0095D0"/>
              </a:gs>
              <a:gs pos="100000">
                <a:srgbClr val="00B2F7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6177" tIns="38088" rIns="76177" bIns="38088">
            <a:spAutoFit/>
          </a:bodyPr>
          <a:lstStyle>
            <a:lvl1pPr defTabSz="1109663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109663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109663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109663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109663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spcBef>
                <a:spcPct val="0"/>
              </a:spcBef>
              <a:buNone/>
            </a:pPr>
            <a:r>
              <a:rPr kumimoji="0" lang="en-US" altLang="ko-KR" sz="1800" b="1" dirty="0">
                <a:solidFill>
                  <a:schemeClr val="bg1"/>
                </a:solidFill>
              </a:rPr>
              <a:t>Introduction and Background</a:t>
            </a:r>
          </a:p>
        </p:txBody>
      </p:sp>
      <p:sp>
        <p:nvSpPr>
          <p:cNvPr id="2058" name="TextBox 21"/>
          <p:cNvSpPr>
            <a:spLocks noChangeArrowheads="1"/>
          </p:cNvSpPr>
          <p:nvPr/>
        </p:nvSpPr>
        <p:spPr bwMode="auto">
          <a:xfrm>
            <a:off x="404813" y="6837363"/>
            <a:ext cx="2566987" cy="3915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90"/>
              </a:gs>
              <a:gs pos="50000">
                <a:srgbClr val="0095D0"/>
              </a:gs>
              <a:gs pos="100000">
                <a:srgbClr val="00B2F7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109663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109663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109663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109663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109663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 b="1" dirty="0">
                <a:solidFill>
                  <a:schemeClr val="bg1"/>
                </a:solidFill>
              </a:rPr>
              <a:t>Objectives / Aim</a:t>
            </a:r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333375" y="3186113"/>
            <a:ext cx="27368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42875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428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42875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42875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42875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en-US" altLang="ko-KR" sz="1600" dirty="0"/>
              <a:t>Copy and paste your text content here, adjusting the font size to fit</a:t>
            </a:r>
            <a:r>
              <a:rPr kumimoji="0" lang="sl-SI" altLang="ko-KR" sz="1600" dirty="0"/>
              <a:t> (</a:t>
            </a:r>
            <a:r>
              <a:rPr kumimoji="0" lang="en-US" altLang="ko-KR" sz="1600" dirty="0"/>
              <a:t>16</a:t>
            </a:r>
            <a:r>
              <a:rPr kumimoji="0" lang="sl-SI" altLang="ko-KR" sz="1600" dirty="0"/>
              <a:t> points minimum)</a:t>
            </a:r>
            <a:r>
              <a:rPr kumimoji="0" lang="en-US" altLang="ko-KR" sz="1600" dirty="0"/>
              <a:t>.</a:t>
            </a:r>
            <a:r>
              <a:rPr kumimoji="0" lang="sl-SI" altLang="ko-KR" sz="1600" dirty="0"/>
              <a:t> </a:t>
            </a:r>
            <a:endParaRPr kumimoji="0" lang="en-US" altLang="ko-KR" sz="1600" dirty="0"/>
          </a:p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en-US" altLang="ko-KR" sz="1600" dirty="0"/>
              <a:t>Take care with fonts. </a:t>
            </a:r>
            <a:br>
              <a:rPr kumimoji="0" lang="en-US" altLang="ko-KR" sz="1600" dirty="0"/>
            </a:br>
            <a:r>
              <a:rPr kumimoji="0" lang="en-US" altLang="ko-KR" sz="1600" dirty="0"/>
              <a:t>We suggest “</a:t>
            </a:r>
            <a:r>
              <a:rPr kumimoji="0" lang="ko-KR" altLang="sl-SI" sz="1600" dirty="0"/>
              <a:t>굴림</a:t>
            </a:r>
            <a:r>
              <a:rPr kumimoji="0" lang="ko-KR" altLang="en-US" sz="1600" dirty="0"/>
              <a:t>”</a:t>
            </a:r>
            <a:r>
              <a:rPr kumimoji="0" lang="en-US" altLang="ko-KR" sz="1600" dirty="0"/>
              <a:t>, </a:t>
            </a:r>
            <a:r>
              <a:rPr kumimoji="0" lang="sl-SI" altLang="ko-KR" sz="1600" dirty="0"/>
              <a:t> </a:t>
            </a:r>
            <a:r>
              <a:rPr kumimoji="0" lang="en-US" altLang="ko-KR" sz="1600" dirty="0"/>
              <a:t>or “</a:t>
            </a:r>
            <a:r>
              <a:rPr kumimoji="0" lang="sl-SI" altLang="ko-KR" sz="1600" dirty="0"/>
              <a:t>Aria</a:t>
            </a:r>
            <a:r>
              <a:rPr kumimoji="0" lang="en-US" altLang="ko-KR" sz="1600" dirty="0"/>
              <a:t>l</a:t>
            </a:r>
            <a:r>
              <a:rPr kumimoji="0" lang="sl-SI" altLang="ko-KR" sz="1600" dirty="0"/>
              <a:t>” </a:t>
            </a:r>
            <a:endParaRPr kumimoji="0" lang="en-US" altLang="ko-KR" sz="1600" dirty="0"/>
          </a:p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en-US" altLang="ko-KR" sz="1600" dirty="0"/>
              <a:t>Use the “Symbol” font for Greek characters.</a:t>
            </a:r>
          </a:p>
        </p:txBody>
      </p:sp>
      <p:sp>
        <p:nvSpPr>
          <p:cNvPr id="2060" name="TextBox 25"/>
          <p:cNvSpPr txBox="1">
            <a:spLocks noChangeArrowheads="1"/>
          </p:cNvSpPr>
          <p:nvPr/>
        </p:nvSpPr>
        <p:spPr bwMode="auto">
          <a:xfrm>
            <a:off x="333375" y="7794625"/>
            <a:ext cx="27368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42875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428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42875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42875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42875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en-US" altLang="ko-KR" sz="1600"/>
              <a:t>Copy and paste your text content here, adjusting the font size to fit</a:t>
            </a:r>
            <a:r>
              <a:rPr kumimoji="0" lang="sl-SI" altLang="ko-KR" sz="1600"/>
              <a:t> (</a:t>
            </a:r>
            <a:r>
              <a:rPr kumimoji="0" lang="en-US" altLang="ko-KR" sz="1600"/>
              <a:t>16</a:t>
            </a:r>
            <a:r>
              <a:rPr kumimoji="0" lang="sl-SI" altLang="ko-KR" sz="1600"/>
              <a:t> points minimum)</a:t>
            </a:r>
            <a:r>
              <a:rPr kumimoji="0" lang="en-US" altLang="ko-KR" sz="1600"/>
              <a:t>.</a:t>
            </a:r>
            <a:r>
              <a:rPr kumimoji="0" lang="sl-SI" altLang="ko-KR" sz="1600"/>
              <a:t> </a:t>
            </a:r>
            <a:endParaRPr kumimoji="0" lang="en-US" altLang="ko-KR" sz="1600"/>
          </a:p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en-US" altLang="ko-KR" sz="1600"/>
              <a:t>Take care with fonts. </a:t>
            </a:r>
            <a:br>
              <a:rPr kumimoji="0" lang="en-US" altLang="ko-KR" sz="1600"/>
            </a:br>
            <a:r>
              <a:rPr kumimoji="0" lang="en-US" altLang="ko-KR" sz="1600"/>
              <a:t>We suggest “</a:t>
            </a:r>
            <a:r>
              <a:rPr kumimoji="0" lang="ko-KR" altLang="sl-SI" sz="1600"/>
              <a:t>굴림</a:t>
            </a:r>
            <a:r>
              <a:rPr kumimoji="0" lang="ko-KR" altLang="en-US" sz="1600"/>
              <a:t>”</a:t>
            </a:r>
            <a:r>
              <a:rPr kumimoji="0" lang="en-US" altLang="ko-KR" sz="1600"/>
              <a:t>, </a:t>
            </a:r>
            <a:r>
              <a:rPr kumimoji="0" lang="sl-SI" altLang="ko-KR" sz="1600"/>
              <a:t> </a:t>
            </a:r>
            <a:r>
              <a:rPr kumimoji="0" lang="en-US" altLang="ko-KR" sz="1600"/>
              <a:t>or “</a:t>
            </a:r>
            <a:r>
              <a:rPr kumimoji="0" lang="sl-SI" altLang="ko-KR" sz="1600"/>
              <a:t>Aria</a:t>
            </a:r>
            <a:r>
              <a:rPr kumimoji="0" lang="en-US" altLang="ko-KR" sz="1600"/>
              <a:t>l</a:t>
            </a:r>
            <a:r>
              <a:rPr kumimoji="0" lang="sl-SI" altLang="ko-KR" sz="1600"/>
              <a:t>” </a:t>
            </a:r>
            <a:endParaRPr kumimoji="0" lang="en-US" altLang="ko-KR" sz="1600"/>
          </a:p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en-US" altLang="ko-KR" sz="1600"/>
              <a:t>Use the “Symbol” font for Greek characters.</a:t>
            </a: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0DC44B4A-B001-41CD-B8BB-E716ADD0F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25555"/>
            <a:ext cx="6858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buNone/>
            </a:pPr>
            <a:r>
              <a:rPr kumimoji="0" lang="en-US" altLang="ko-KR" sz="1100" b="1" dirty="0">
                <a:solidFill>
                  <a:schemeClr val="bg1"/>
                </a:solidFill>
                <a:latin typeface="+mj-lt"/>
              </a:rPr>
              <a:t>The 55</a:t>
            </a:r>
            <a:r>
              <a:rPr kumimoji="0" lang="en-US" altLang="ko-KR" sz="1100" b="1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kumimoji="0" lang="en-US" altLang="ko-KR" sz="1100" b="1" dirty="0">
                <a:solidFill>
                  <a:schemeClr val="bg1"/>
                </a:solidFill>
                <a:latin typeface="+mj-lt"/>
              </a:rPr>
              <a:t> Annual Scientific Congress of KAO                         </a:t>
            </a:r>
            <a:r>
              <a:rPr lang="en-US" altLang="ko-KR" sz="1100" b="1" dirty="0">
                <a:solidFill>
                  <a:schemeClr val="bg1"/>
                </a:solidFill>
                <a:latin typeface="+mj-lt"/>
              </a:rPr>
              <a:t>13</a:t>
            </a:r>
            <a:r>
              <a:rPr lang="en-US" altLang="ko-KR" sz="1100" b="1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lang="en-US" altLang="ko-KR" sz="1100" b="1" dirty="0">
                <a:solidFill>
                  <a:schemeClr val="bg1"/>
                </a:solidFill>
                <a:latin typeface="+mj-lt"/>
              </a:rPr>
              <a:t> Asian Pacific Orthodontic Conference </a:t>
            </a:r>
            <a:endParaRPr kumimoji="0" lang="en-US" altLang="ko-KR" sz="1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8BCAFC1-E8AF-42C0-930A-39F5C5C66F48}"/>
              </a:ext>
            </a:extLst>
          </p:cNvPr>
          <p:cNvSpPr/>
          <p:nvPr/>
        </p:nvSpPr>
        <p:spPr>
          <a:xfrm>
            <a:off x="3573314" y="2135126"/>
            <a:ext cx="3024336" cy="70792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err="1">
                <a:solidFill>
                  <a:srgbClr val="002060"/>
                </a:solidFill>
              </a:rPr>
              <a:t>안내드립니다</a:t>
            </a:r>
            <a:r>
              <a:rPr lang="en-US" altLang="ko-KR" sz="2000" b="1" dirty="0">
                <a:solidFill>
                  <a:srgbClr val="002060"/>
                </a:solidFill>
              </a:rPr>
              <a:t>.</a:t>
            </a:r>
          </a:p>
          <a:p>
            <a:pPr algn="ctr"/>
            <a:endParaRPr lang="en-US" altLang="ko-KR" sz="2000" b="1" dirty="0">
              <a:solidFill>
                <a:srgbClr val="002060"/>
              </a:solidFill>
            </a:endParaRPr>
          </a:p>
          <a:p>
            <a:pPr algn="ctr"/>
            <a:r>
              <a:rPr lang="en-US" altLang="ko-KR" sz="2000" b="1" dirty="0">
                <a:solidFill>
                  <a:srgbClr val="002060"/>
                </a:solidFill>
              </a:rPr>
              <a:t>1. </a:t>
            </a:r>
            <a:r>
              <a:rPr lang="ko-KR" altLang="en-US" sz="2000" b="1" dirty="0">
                <a:solidFill>
                  <a:srgbClr val="002060"/>
                </a:solidFill>
              </a:rPr>
              <a:t>포스터 배경 등 디자인을 변경하지 말아주세요</a:t>
            </a:r>
            <a:r>
              <a:rPr lang="en-US" altLang="ko-KR" sz="2000" b="1" dirty="0">
                <a:solidFill>
                  <a:srgbClr val="002060"/>
                </a:solidFill>
              </a:rPr>
              <a:t>. </a:t>
            </a:r>
          </a:p>
          <a:p>
            <a:pPr algn="ctr"/>
            <a:endParaRPr lang="en-US" altLang="ko-KR" sz="2000" b="1" dirty="0">
              <a:solidFill>
                <a:srgbClr val="002060"/>
              </a:solidFill>
            </a:endParaRPr>
          </a:p>
          <a:p>
            <a:pPr algn="ctr"/>
            <a:r>
              <a:rPr lang="en-US" altLang="ko-KR" sz="2000" b="1" dirty="0">
                <a:solidFill>
                  <a:srgbClr val="002060"/>
                </a:solidFill>
              </a:rPr>
              <a:t>2. </a:t>
            </a:r>
            <a:r>
              <a:rPr lang="ko-KR" altLang="en-US" sz="2000" b="1" dirty="0">
                <a:solidFill>
                  <a:srgbClr val="002060"/>
                </a:solidFill>
              </a:rPr>
              <a:t>좌측 포스터 번호는 초록 </a:t>
            </a:r>
            <a:r>
              <a:rPr lang="ko-KR" altLang="en-US" sz="2000" b="1" dirty="0" err="1">
                <a:solidFill>
                  <a:srgbClr val="002060"/>
                </a:solidFill>
              </a:rPr>
              <a:t>채택시</a:t>
            </a:r>
            <a:r>
              <a:rPr lang="ko-KR" altLang="en-US" sz="2000" b="1" dirty="0">
                <a:solidFill>
                  <a:srgbClr val="002060"/>
                </a:solidFill>
              </a:rPr>
              <a:t> 안내된 초록 번호입니다</a:t>
            </a:r>
            <a:r>
              <a:rPr lang="en-US" altLang="ko-KR" sz="2000" b="1" dirty="0">
                <a:solidFill>
                  <a:srgbClr val="002060"/>
                </a:solidFill>
              </a:rPr>
              <a:t>. (P-00) </a:t>
            </a:r>
            <a:r>
              <a:rPr lang="ko-KR" altLang="en-US" sz="2000" b="1" u="sng" dirty="0">
                <a:solidFill>
                  <a:srgbClr val="002060"/>
                </a:solidFill>
              </a:rPr>
              <a:t>접수번호가 아닙니다</a:t>
            </a:r>
            <a:r>
              <a:rPr lang="en-US" altLang="ko-KR" sz="2000" b="1" u="sng" dirty="0">
                <a:solidFill>
                  <a:srgbClr val="002060"/>
                </a:solidFill>
              </a:rPr>
              <a:t>.  </a:t>
            </a:r>
          </a:p>
          <a:p>
            <a:pPr algn="ctr"/>
            <a:endParaRPr lang="en-US" altLang="ko-KR" sz="2000" b="1" u="sng" dirty="0">
              <a:solidFill>
                <a:srgbClr val="002060"/>
              </a:solidFill>
            </a:endParaRPr>
          </a:p>
          <a:p>
            <a:pPr algn="ctr"/>
            <a:r>
              <a:rPr lang="en-US" altLang="ko-KR" sz="2000" b="1" u="sng" dirty="0">
                <a:solidFill>
                  <a:srgbClr val="002060"/>
                </a:solidFill>
              </a:rPr>
              <a:t>3. </a:t>
            </a:r>
            <a:r>
              <a:rPr lang="ko-KR" altLang="en-US" sz="2000" b="1" u="sng" dirty="0">
                <a:solidFill>
                  <a:srgbClr val="002060"/>
                </a:solidFill>
              </a:rPr>
              <a:t>포스터 내용이 </a:t>
            </a:r>
            <a:r>
              <a:rPr lang="en-US" altLang="ko-KR" sz="2000" b="1" u="sng" dirty="0">
                <a:solidFill>
                  <a:srgbClr val="002060"/>
                </a:solidFill>
              </a:rPr>
              <a:t>4</a:t>
            </a:r>
            <a:r>
              <a:rPr lang="ko-KR" altLang="en-US" sz="2000" b="1" u="sng" dirty="0">
                <a:solidFill>
                  <a:srgbClr val="002060"/>
                </a:solidFill>
              </a:rPr>
              <a:t>페이지 넘지 않도록 해주시기 바랍니다</a:t>
            </a:r>
            <a:r>
              <a:rPr lang="en-US" altLang="ko-KR" sz="2000" b="1" u="sng" dirty="0">
                <a:solidFill>
                  <a:srgbClr val="002060"/>
                </a:solidFill>
              </a:rPr>
              <a:t>. </a:t>
            </a:r>
          </a:p>
          <a:p>
            <a:pPr algn="ctr"/>
            <a:endParaRPr lang="en-US" altLang="ko-KR" sz="2000" b="1" u="sng" dirty="0">
              <a:solidFill>
                <a:srgbClr val="002060"/>
              </a:solidFill>
            </a:endParaRPr>
          </a:p>
          <a:p>
            <a:pPr algn="ctr"/>
            <a:r>
              <a:rPr lang="en-US" altLang="ko-KR" sz="2000" b="1" u="sng" dirty="0">
                <a:solidFill>
                  <a:srgbClr val="002060"/>
                </a:solidFill>
              </a:rPr>
              <a:t>4. </a:t>
            </a:r>
            <a:r>
              <a:rPr lang="ko-KR" altLang="en-US" sz="2000" b="1" u="sng" dirty="0">
                <a:solidFill>
                  <a:srgbClr val="002060"/>
                </a:solidFill>
              </a:rPr>
              <a:t>제공되는 </a:t>
            </a:r>
            <a:r>
              <a:rPr lang="ko-KR" altLang="en-US" sz="2000" b="1" u="sng" dirty="0" err="1">
                <a:solidFill>
                  <a:srgbClr val="002060"/>
                </a:solidFill>
              </a:rPr>
              <a:t>템플레이트</a:t>
            </a:r>
            <a:r>
              <a:rPr lang="ko-KR" altLang="en-US" sz="2000" b="1" u="sng" dirty="0">
                <a:solidFill>
                  <a:srgbClr val="002060"/>
                </a:solidFill>
              </a:rPr>
              <a:t> 파일이 총 </a:t>
            </a:r>
            <a:r>
              <a:rPr lang="en-US" altLang="ko-KR" sz="2000" b="1" u="sng" dirty="0">
                <a:solidFill>
                  <a:srgbClr val="002060"/>
                </a:solidFill>
              </a:rPr>
              <a:t>3</a:t>
            </a:r>
            <a:r>
              <a:rPr lang="ko-KR" altLang="en-US" sz="2000" b="1" u="sng" dirty="0">
                <a:solidFill>
                  <a:srgbClr val="002060"/>
                </a:solidFill>
              </a:rPr>
              <a:t>종류입니다</a:t>
            </a:r>
            <a:r>
              <a:rPr lang="en-US" altLang="ko-KR" sz="2000" b="1" u="sng" dirty="0">
                <a:solidFill>
                  <a:srgbClr val="002060"/>
                </a:solidFill>
              </a:rPr>
              <a:t>. (</a:t>
            </a:r>
            <a:r>
              <a:rPr lang="ko-KR" altLang="en-US" sz="2000" b="1" u="sng" dirty="0">
                <a:solidFill>
                  <a:srgbClr val="002060"/>
                </a:solidFill>
              </a:rPr>
              <a:t>증례보고</a:t>
            </a:r>
            <a:r>
              <a:rPr lang="en-US" altLang="ko-KR" sz="2000" b="1" u="sng" dirty="0">
                <a:solidFill>
                  <a:srgbClr val="002060"/>
                </a:solidFill>
              </a:rPr>
              <a:t>, </a:t>
            </a:r>
            <a:r>
              <a:rPr lang="ko-KR" altLang="en-US" sz="2000" b="1" u="sng" dirty="0">
                <a:solidFill>
                  <a:srgbClr val="002060"/>
                </a:solidFill>
              </a:rPr>
              <a:t>임상제안</a:t>
            </a:r>
            <a:r>
              <a:rPr lang="en-US" altLang="ko-KR" sz="2000" b="1" u="sng" dirty="0">
                <a:solidFill>
                  <a:srgbClr val="002060"/>
                </a:solidFill>
              </a:rPr>
              <a:t>, </a:t>
            </a:r>
            <a:r>
              <a:rPr lang="ko-KR" altLang="en-US" sz="2000" b="1" u="sng" dirty="0">
                <a:solidFill>
                  <a:srgbClr val="002060"/>
                </a:solidFill>
              </a:rPr>
              <a:t>연구논문</a:t>
            </a:r>
            <a:r>
              <a:rPr lang="en-US" altLang="ko-KR" sz="2000" b="1" u="sng" dirty="0">
                <a:solidFill>
                  <a:srgbClr val="002060"/>
                </a:solidFill>
              </a:rPr>
              <a:t>) </a:t>
            </a:r>
            <a:r>
              <a:rPr lang="ko-KR" altLang="en-US" sz="2000" b="1" u="sng" dirty="0">
                <a:solidFill>
                  <a:srgbClr val="002060"/>
                </a:solidFill>
              </a:rPr>
              <a:t>선생님의 주제와 맞는 </a:t>
            </a:r>
            <a:r>
              <a:rPr lang="ko-KR" altLang="en-US" sz="2000" b="1" u="sng" dirty="0" err="1">
                <a:solidFill>
                  <a:srgbClr val="002060"/>
                </a:solidFill>
              </a:rPr>
              <a:t>템플레이트인지</a:t>
            </a:r>
            <a:r>
              <a:rPr lang="ko-KR" altLang="en-US" sz="2000" b="1" u="sng" dirty="0">
                <a:solidFill>
                  <a:srgbClr val="002060"/>
                </a:solidFill>
              </a:rPr>
              <a:t> </a:t>
            </a:r>
            <a:r>
              <a:rPr lang="ko-KR" altLang="en-US" sz="2000" b="1" u="sng" dirty="0" err="1">
                <a:solidFill>
                  <a:srgbClr val="002060"/>
                </a:solidFill>
              </a:rPr>
              <a:t>확인부탁드립니다</a:t>
            </a:r>
            <a:r>
              <a:rPr lang="en-US" altLang="ko-KR" sz="2000" b="1" u="sng" dirty="0">
                <a:solidFill>
                  <a:srgbClr val="002060"/>
                </a:solidFill>
              </a:rPr>
              <a:t>. </a:t>
            </a:r>
          </a:p>
          <a:p>
            <a:pPr algn="ctr"/>
            <a:endParaRPr lang="en-US" altLang="ko-KR" sz="2000" b="1" u="sng" dirty="0">
              <a:solidFill>
                <a:srgbClr val="002060"/>
              </a:solidFill>
            </a:endParaRPr>
          </a:p>
          <a:p>
            <a:pPr algn="ctr"/>
            <a:r>
              <a:rPr lang="ko-KR" altLang="en-US" sz="2000" b="1" u="sng" dirty="0">
                <a:solidFill>
                  <a:srgbClr val="002060"/>
                </a:solidFill>
              </a:rPr>
              <a:t>감사합니다</a:t>
            </a:r>
            <a:r>
              <a:rPr lang="en-US" altLang="ko-KR" sz="2000" b="1" u="sng" dirty="0">
                <a:solidFill>
                  <a:srgbClr val="002060"/>
                </a:solidFill>
              </a:rPr>
              <a:t>!</a:t>
            </a:r>
          </a:p>
          <a:p>
            <a:pPr algn="ctr"/>
            <a:endParaRPr lang="ko-KR" altLang="en-US" sz="2000" b="1" u="sng" dirty="0">
              <a:solidFill>
                <a:srgbClr val="002060"/>
              </a:solidFill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226344BC-484D-4C46-966C-C840F59A5BD7}"/>
              </a:ext>
            </a:extLst>
          </p:cNvPr>
          <p:cNvSpPr/>
          <p:nvPr/>
        </p:nvSpPr>
        <p:spPr>
          <a:xfrm>
            <a:off x="156801" y="1203325"/>
            <a:ext cx="3088134" cy="629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rgbClr val="FF0000"/>
                </a:solidFill>
              </a:rPr>
              <a:t>본 </a:t>
            </a:r>
            <a:r>
              <a:rPr lang="ko-KR" altLang="en-US" dirty="0" err="1">
                <a:solidFill>
                  <a:srgbClr val="FF0000"/>
                </a:solidFill>
              </a:rPr>
              <a:t>템플레이트는</a:t>
            </a:r>
            <a:r>
              <a:rPr lang="ko-KR" altLang="en-US" dirty="0">
                <a:solidFill>
                  <a:srgbClr val="FF0000"/>
                </a:solidFill>
              </a:rPr>
              <a:t> </a:t>
            </a:r>
            <a:r>
              <a:rPr lang="en-US" altLang="ko-KR" dirty="0">
                <a:solidFill>
                  <a:srgbClr val="FF0000"/>
                </a:solidFill>
              </a:rPr>
              <a:t>“</a:t>
            </a:r>
            <a:r>
              <a:rPr lang="ko-KR" altLang="en-US" dirty="0">
                <a:solidFill>
                  <a:srgbClr val="FF0000"/>
                </a:solidFill>
              </a:rPr>
              <a:t>연구논문</a:t>
            </a:r>
            <a:r>
              <a:rPr lang="en-US" altLang="ko-KR" dirty="0">
                <a:solidFill>
                  <a:srgbClr val="FF0000"/>
                </a:solidFill>
              </a:rPr>
              <a:t>”</a:t>
            </a:r>
            <a:r>
              <a:rPr lang="ko-KR" altLang="en-US" dirty="0">
                <a:solidFill>
                  <a:srgbClr val="FF0000"/>
                </a:solidFill>
              </a:rPr>
              <a:t> </a:t>
            </a:r>
            <a:r>
              <a:rPr lang="ko-KR" altLang="en-US" dirty="0" err="1">
                <a:solidFill>
                  <a:srgbClr val="FF0000"/>
                </a:solidFill>
              </a:rPr>
              <a:t>템플레이트입니다</a:t>
            </a:r>
            <a:r>
              <a:rPr lang="en-US" altLang="ko-KR" dirty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/>
          </p:cNvSpPr>
          <p:nvPr/>
        </p:nvSpPr>
        <p:spPr>
          <a:xfrm>
            <a:off x="0" y="11395075"/>
            <a:ext cx="6858000" cy="306388"/>
          </a:xfrm>
          <a:prstGeom prst="roundRect">
            <a:avLst/>
          </a:prstGeom>
          <a:gradFill flip="none" rotWithShape="1">
            <a:gsLst>
              <a:gs pos="0">
                <a:srgbClr val="00AAE6">
                  <a:shade val="30000"/>
                  <a:satMod val="115000"/>
                </a:srgbClr>
              </a:gs>
              <a:gs pos="50000">
                <a:srgbClr val="00AAE6">
                  <a:shade val="67500"/>
                  <a:satMod val="115000"/>
                </a:srgbClr>
              </a:gs>
              <a:gs pos="100000">
                <a:srgbClr val="00AAE6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4913" tIns="55708" rIns="1109666" bIns="55708" anchor="ctr"/>
          <a:lstStyle/>
          <a:p>
            <a:pPr algn="r" defTabSz="1112838" latinLnBrk="0">
              <a:defRPr/>
            </a:pPr>
            <a:endParaRPr kumimoji="0" lang="ko-KR" altLang="ko-KR" sz="14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75" name="TextBox 21"/>
          <p:cNvSpPr>
            <a:spLocks noChangeArrowheads="1"/>
          </p:cNvSpPr>
          <p:nvPr/>
        </p:nvSpPr>
        <p:spPr bwMode="auto">
          <a:xfrm>
            <a:off x="420688" y="666750"/>
            <a:ext cx="2566987" cy="3915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90"/>
              </a:gs>
              <a:gs pos="50000">
                <a:srgbClr val="0095D0"/>
              </a:gs>
              <a:gs pos="100000">
                <a:srgbClr val="00B2F7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109663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109663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109663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109663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109663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spcBef>
                <a:spcPct val="0"/>
              </a:spcBef>
              <a:buNone/>
            </a:pPr>
            <a:r>
              <a:rPr kumimoji="0" lang="en-US" altLang="ko-KR" sz="1800" b="1" dirty="0">
                <a:solidFill>
                  <a:schemeClr val="bg1"/>
                </a:solidFill>
              </a:rPr>
              <a:t>Materials &amp; Methods </a:t>
            </a:r>
          </a:p>
        </p:txBody>
      </p:sp>
      <p:sp>
        <p:nvSpPr>
          <p:cNvPr id="3077" name="TextBox 21"/>
          <p:cNvSpPr>
            <a:spLocks noChangeArrowheads="1"/>
          </p:cNvSpPr>
          <p:nvPr/>
        </p:nvSpPr>
        <p:spPr bwMode="auto">
          <a:xfrm>
            <a:off x="404813" y="6332538"/>
            <a:ext cx="2566987" cy="3915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90"/>
              </a:gs>
              <a:gs pos="50000">
                <a:srgbClr val="0095D0"/>
              </a:gs>
              <a:gs pos="100000">
                <a:srgbClr val="00B2F7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109663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109663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109663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109663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109663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3078" name="TextBox 25"/>
          <p:cNvSpPr txBox="1">
            <a:spLocks noChangeArrowheads="1"/>
          </p:cNvSpPr>
          <p:nvPr/>
        </p:nvSpPr>
        <p:spPr bwMode="auto">
          <a:xfrm>
            <a:off x="333375" y="1485900"/>
            <a:ext cx="27368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42875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428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42875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42875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42875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en-US" altLang="ko-KR" sz="1600"/>
              <a:t>Copy and paste your text content here, adjusting the font size to fit</a:t>
            </a:r>
            <a:r>
              <a:rPr kumimoji="0" lang="sl-SI" altLang="ko-KR" sz="1600"/>
              <a:t> (</a:t>
            </a:r>
            <a:r>
              <a:rPr kumimoji="0" lang="en-US" altLang="ko-KR" sz="1600"/>
              <a:t>16</a:t>
            </a:r>
            <a:r>
              <a:rPr kumimoji="0" lang="sl-SI" altLang="ko-KR" sz="1600"/>
              <a:t> points minimum)</a:t>
            </a:r>
            <a:r>
              <a:rPr kumimoji="0" lang="en-US" altLang="ko-KR" sz="1600"/>
              <a:t>.</a:t>
            </a:r>
            <a:r>
              <a:rPr kumimoji="0" lang="sl-SI" altLang="ko-KR" sz="1600"/>
              <a:t> </a:t>
            </a:r>
            <a:endParaRPr kumimoji="0" lang="en-US" altLang="ko-KR" sz="1600"/>
          </a:p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en-US" altLang="ko-KR" sz="1600"/>
              <a:t>Take care with fonts. </a:t>
            </a:r>
            <a:br>
              <a:rPr kumimoji="0" lang="en-US" altLang="ko-KR" sz="1600"/>
            </a:br>
            <a:r>
              <a:rPr kumimoji="0" lang="en-US" altLang="ko-KR" sz="1600"/>
              <a:t>We suggest “</a:t>
            </a:r>
            <a:r>
              <a:rPr kumimoji="0" lang="ko-KR" altLang="sl-SI" sz="1600"/>
              <a:t>굴림</a:t>
            </a:r>
            <a:r>
              <a:rPr kumimoji="0" lang="ko-KR" altLang="en-US" sz="1600"/>
              <a:t>”</a:t>
            </a:r>
            <a:r>
              <a:rPr kumimoji="0" lang="en-US" altLang="ko-KR" sz="1600"/>
              <a:t>, </a:t>
            </a:r>
            <a:r>
              <a:rPr kumimoji="0" lang="sl-SI" altLang="ko-KR" sz="1600"/>
              <a:t> </a:t>
            </a:r>
            <a:r>
              <a:rPr kumimoji="0" lang="en-US" altLang="ko-KR" sz="1600"/>
              <a:t>or “</a:t>
            </a:r>
            <a:r>
              <a:rPr kumimoji="0" lang="sl-SI" altLang="ko-KR" sz="1600"/>
              <a:t>Aria</a:t>
            </a:r>
            <a:r>
              <a:rPr kumimoji="0" lang="en-US" altLang="ko-KR" sz="1600"/>
              <a:t>l</a:t>
            </a:r>
            <a:r>
              <a:rPr kumimoji="0" lang="sl-SI" altLang="ko-KR" sz="1600"/>
              <a:t>” </a:t>
            </a:r>
            <a:endParaRPr kumimoji="0" lang="en-US" altLang="ko-KR" sz="1600"/>
          </a:p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en-US" altLang="ko-KR" sz="1600"/>
              <a:t>Use the “Symbol” font for Greek characters.</a:t>
            </a:r>
          </a:p>
        </p:txBody>
      </p:sp>
      <p:sp>
        <p:nvSpPr>
          <p:cNvPr id="3079" name="TextBox 25"/>
          <p:cNvSpPr txBox="1">
            <a:spLocks noChangeArrowheads="1"/>
          </p:cNvSpPr>
          <p:nvPr/>
        </p:nvSpPr>
        <p:spPr bwMode="auto">
          <a:xfrm>
            <a:off x="333375" y="7289800"/>
            <a:ext cx="27368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42875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428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42875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42875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42875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en-US" altLang="ko-KR" sz="1600"/>
              <a:t>Copy and paste your text content here, adjusting the font size to fit</a:t>
            </a:r>
            <a:r>
              <a:rPr kumimoji="0" lang="sl-SI" altLang="ko-KR" sz="1600"/>
              <a:t> (</a:t>
            </a:r>
            <a:r>
              <a:rPr kumimoji="0" lang="en-US" altLang="ko-KR" sz="1600"/>
              <a:t>16</a:t>
            </a:r>
            <a:r>
              <a:rPr kumimoji="0" lang="sl-SI" altLang="ko-KR" sz="1600"/>
              <a:t> points minimum)</a:t>
            </a:r>
            <a:r>
              <a:rPr kumimoji="0" lang="en-US" altLang="ko-KR" sz="1600"/>
              <a:t>.</a:t>
            </a:r>
            <a:r>
              <a:rPr kumimoji="0" lang="sl-SI" altLang="ko-KR" sz="1600"/>
              <a:t> </a:t>
            </a:r>
            <a:endParaRPr kumimoji="0" lang="en-US" altLang="ko-KR" sz="1600"/>
          </a:p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en-US" altLang="ko-KR" sz="1600"/>
              <a:t>Take care with fonts. </a:t>
            </a:r>
            <a:br>
              <a:rPr kumimoji="0" lang="en-US" altLang="ko-KR" sz="1600"/>
            </a:br>
            <a:r>
              <a:rPr kumimoji="0" lang="en-US" altLang="ko-KR" sz="1600"/>
              <a:t>We suggest “</a:t>
            </a:r>
            <a:r>
              <a:rPr kumimoji="0" lang="ko-KR" altLang="sl-SI" sz="1600"/>
              <a:t>굴림</a:t>
            </a:r>
            <a:r>
              <a:rPr kumimoji="0" lang="ko-KR" altLang="en-US" sz="1600"/>
              <a:t>”</a:t>
            </a:r>
            <a:r>
              <a:rPr kumimoji="0" lang="en-US" altLang="ko-KR" sz="1600"/>
              <a:t>, </a:t>
            </a:r>
            <a:r>
              <a:rPr kumimoji="0" lang="sl-SI" altLang="ko-KR" sz="1600"/>
              <a:t> </a:t>
            </a:r>
            <a:r>
              <a:rPr kumimoji="0" lang="en-US" altLang="ko-KR" sz="1600"/>
              <a:t>or “</a:t>
            </a:r>
            <a:r>
              <a:rPr kumimoji="0" lang="sl-SI" altLang="ko-KR" sz="1600"/>
              <a:t>Aria</a:t>
            </a:r>
            <a:r>
              <a:rPr kumimoji="0" lang="en-US" altLang="ko-KR" sz="1600"/>
              <a:t>l</a:t>
            </a:r>
            <a:r>
              <a:rPr kumimoji="0" lang="sl-SI" altLang="ko-KR" sz="1600"/>
              <a:t>” </a:t>
            </a:r>
            <a:endParaRPr kumimoji="0" lang="en-US" altLang="ko-KR" sz="1600"/>
          </a:p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en-US" altLang="ko-KR" sz="1600"/>
              <a:t>Use the “Symbol” font for Greek characters.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B40742D5-6275-4C48-857E-92C162AFF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25555"/>
            <a:ext cx="6858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buNone/>
            </a:pPr>
            <a:r>
              <a:rPr kumimoji="0" lang="en-US" altLang="ko-KR" sz="1100" b="1" dirty="0">
                <a:solidFill>
                  <a:schemeClr val="bg1"/>
                </a:solidFill>
                <a:latin typeface="+mj-lt"/>
              </a:rPr>
              <a:t>The 55</a:t>
            </a:r>
            <a:r>
              <a:rPr kumimoji="0" lang="en-US" altLang="ko-KR" sz="1100" b="1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kumimoji="0" lang="en-US" altLang="ko-KR" sz="1100" b="1" dirty="0">
                <a:solidFill>
                  <a:schemeClr val="bg1"/>
                </a:solidFill>
                <a:latin typeface="+mj-lt"/>
              </a:rPr>
              <a:t> Annual Scientific Congress of KAO                         </a:t>
            </a:r>
            <a:r>
              <a:rPr lang="en-US" altLang="ko-KR" sz="1100" b="1" dirty="0">
                <a:solidFill>
                  <a:schemeClr val="bg1"/>
                </a:solidFill>
                <a:latin typeface="+mj-lt"/>
              </a:rPr>
              <a:t>13</a:t>
            </a:r>
            <a:r>
              <a:rPr lang="en-US" altLang="ko-KR" sz="1100" b="1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lang="en-US" altLang="ko-KR" sz="1100" b="1" dirty="0">
                <a:solidFill>
                  <a:schemeClr val="bg1"/>
                </a:solidFill>
                <a:latin typeface="+mj-lt"/>
              </a:rPr>
              <a:t> Asian Pacific Orthodontic Conference </a:t>
            </a:r>
            <a:endParaRPr kumimoji="0" lang="en-US" altLang="ko-KR" sz="11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/>
          </p:cNvSpPr>
          <p:nvPr/>
        </p:nvSpPr>
        <p:spPr>
          <a:xfrm>
            <a:off x="0" y="11395075"/>
            <a:ext cx="6858000" cy="306388"/>
          </a:xfrm>
          <a:prstGeom prst="roundRect">
            <a:avLst/>
          </a:prstGeom>
          <a:gradFill flip="none" rotWithShape="1">
            <a:gsLst>
              <a:gs pos="0">
                <a:srgbClr val="00AAE6">
                  <a:shade val="30000"/>
                  <a:satMod val="115000"/>
                </a:srgbClr>
              </a:gs>
              <a:gs pos="50000">
                <a:srgbClr val="00AAE6">
                  <a:shade val="67500"/>
                  <a:satMod val="115000"/>
                </a:srgbClr>
              </a:gs>
              <a:gs pos="100000">
                <a:srgbClr val="00AAE6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4913" tIns="55708" rIns="1109666" bIns="55708" anchor="ctr"/>
          <a:lstStyle/>
          <a:p>
            <a:pPr algn="r" defTabSz="1112838" latinLnBrk="0">
              <a:defRPr/>
            </a:pPr>
            <a:endParaRPr kumimoji="0" lang="ko-KR" altLang="ko-KR" sz="14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099" name="TextBox 21"/>
          <p:cNvSpPr>
            <a:spLocks noChangeArrowheads="1"/>
          </p:cNvSpPr>
          <p:nvPr/>
        </p:nvSpPr>
        <p:spPr bwMode="auto">
          <a:xfrm>
            <a:off x="420688" y="666750"/>
            <a:ext cx="2566987" cy="381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90"/>
              </a:gs>
              <a:gs pos="50000">
                <a:srgbClr val="0095D0"/>
              </a:gs>
              <a:gs pos="100000">
                <a:srgbClr val="00B2F7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109663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109663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109663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109663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109663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 b="1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4101" name="TextBox 21"/>
          <p:cNvSpPr>
            <a:spLocks noChangeArrowheads="1"/>
          </p:cNvSpPr>
          <p:nvPr/>
        </p:nvSpPr>
        <p:spPr bwMode="auto">
          <a:xfrm>
            <a:off x="404813" y="6332538"/>
            <a:ext cx="2566987" cy="3915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90"/>
              </a:gs>
              <a:gs pos="50000">
                <a:srgbClr val="0095D0"/>
              </a:gs>
              <a:gs pos="100000">
                <a:srgbClr val="00B2F7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109663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109663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109663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109663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109663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spcBef>
                <a:spcPct val="0"/>
              </a:spcBef>
              <a:buNone/>
            </a:pPr>
            <a:r>
              <a:rPr kumimoji="0" lang="en-US" altLang="ko-KR" sz="1800" b="1" dirty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4102" name="TextBox 25"/>
          <p:cNvSpPr txBox="1">
            <a:spLocks noChangeArrowheads="1"/>
          </p:cNvSpPr>
          <p:nvPr/>
        </p:nvSpPr>
        <p:spPr bwMode="auto">
          <a:xfrm>
            <a:off x="333375" y="1485900"/>
            <a:ext cx="27368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42875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428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42875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42875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42875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en-US" altLang="ko-KR" sz="1600"/>
              <a:t>Copy and paste your text content here, adjusting the font size to fit</a:t>
            </a:r>
            <a:r>
              <a:rPr kumimoji="0" lang="sl-SI" altLang="ko-KR" sz="1600"/>
              <a:t> (</a:t>
            </a:r>
            <a:r>
              <a:rPr kumimoji="0" lang="en-US" altLang="ko-KR" sz="1600"/>
              <a:t>16</a:t>
            </a:r>
            <a:r>
              <a:rPr kumimoji="0" lang="sl-SI" altLang="ko-KR" sz="1600"/>
              <a:t> points minimum)</a:t>
            </a:r>
            <a:r>
              <a:rPr kumimoji="0" lang="en-US" altLang="ko-KR" sz="1600"/>
              <a:t>.</a:t>
            </a:r>
            <a:r>
              <a:rPr kumimoji="0" lang="sl-SI" altLang="ko-KR" sz="1600"/>
              <a:t> </a:t>
            </a:r>
            <a:endParaRPr kumimoji="0" lang="en-US" altLang="ko-KR" sz="1600"/>
          </a:p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en-US" altLang="ko-KR" sz="1600"/>
              <a:t>Take care with fonts. </a:t>
            </a:r>
            <a:br>
              <a:rPr kumimoji="0" lang="en-US" altLang="ko-KR" sz="1600"/>
            </a:br>
            <a:r>
              <a:rPr kumimoji="0" lang="en-US" altLang="ko-KR" sz="1600"/>
              <a:t>We suggest “</a:t>
            </a:r>
            <a:r>
              <a:rPr kumimoji="0" lang="ko-KR" altLang="sl-SI" sz="1600"/>
              <a:t>굴림</a:t>
            </a:r>
            <a:r>
              <a:rPr kumimoji="0" lang="ko-KR" altLang="en-US" sz="1600"/>
              <a:t>”</a:t>
            </a:r>
            <a:r>
              <a:rPr kumimoji="0" lang="en-US" altLang="ko-KR" sz="1600"/>
              <a:t>, </a:t>
            </a:r>
            <a:r>
              <a:rPr kumimoji="0" lang="sl-SI" altLang="ko-KR" sz="1600"/>
              <a:t> </a:t>
            </a:r>
            <a:r>
              <a:rPr kumimoji="0" lang="en-US" altLang="ko-KR" sz="1600"/>
              <a:t>or “</a:t>
            </a:r>
            <a:r>
              <a:rPr kumimoji="0" lang="sl-SI" altLang="ko-KR" sz="1600"/>
              <a:t>Aria</a:t>
            </a:r>
            <a:r>
              <a:rPr kumimoji="0" lang="en-US" altLang="ko-KR" sz="1600"/>
              <a:t>l</a:t>
            </a:r>
            <a:r>
              <a:rPr kumimoji="0" lang="sl-SI" altLang="ko-KR" sz="1600"/>
              <a:t>” </a:t>
            </a:r>
            <a:endParaRPr kumimoji="0" lang="en-US" altLang="ko-KR" sz="1600"/>
          </a:p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en-US" altLang="ko-KR" sz="1600"/>
              <a:t>Use the “Symbol” font for Greek characters.</a:t>
            </a:r>
          </a:p>
        </p:txBody>
      </p:sp>
      <p:sp>
        <p:nvSpPr>
          <p:cNvPr id="4103" name="TextBox 25"/>
          <p:cNvSpPr txBox="1">
            <a:spLocks noChangeArrowheads="1"/>
          </p:cNvSpPr>
          <p:nvPr/>
        </p:nvSpPr>
        <p:spPr bwMode="auto">
          <a:xfrm>
            <a:off x="333375" y="7289800"/>
            <a:ext cx="27368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42875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428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42875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42875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42875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en-US" altLang="ko-KR" sz="1600"/>
              <a:t>Copy and paste your text content here, adjusting the font size to fit</a:t>
            </a:r>
            <a:r>
              <a:rPr kumimoji="0" lang="sl-SI" altLang="ko-KR" sz="1600"/>
              <a:t> (</a:t>
            </a:r>
            <a:r>
              <a:rPr kumimoji="0" lang="en-US" altLang="ko-KR" sz="1600"/>
              <a:t>16</a:t>
            </a:r>
            <a:r>
              <a:rPr kumimoji="0" lang="sl-SI" altLang="ko-KR" sz="1600"/>
              <a:t> points minimum)</a:t>
            </a:r>
            <a:r>
              <a:rPr kumimoji="0" lang="en-US" altLang="ko-KR" sz="1600"/>
              <a:t>.</a:t>
            </a:r>
            <a:r>
              <a:rPr kumimoji="0" lang="sl-SI" altLang="ko-KR" sz="1600"/>
              <a:t> </a:t>
            </a:r>
            <a:endParaRPr kumimoji="0" lang="en-US" altLang="ko-KR" sz="1600"/>
          </a:p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en-US" altLang="ko-KR" sz="1600"/>
              <a:t>Take care with fonts. </a:t>
            </a:r>
            <a:br>
              <a:rPr kumimoji="0" lang="en-US" altLang="ko-KR" sz="1600"/>
            </a:br>
            <a:r>
              <a:rPr kumimoji="0" lang="en-US" altLang="ko-KR" sz="1600"/>
              <a:t>We suggest “</a:t>
            </a:r>
            <a:r>
              <a:rPr kumimoji="0" lang="ko-KR" altLang="sl-SI" sz="1600"/>
              <a:t>굴림</a:t>
            </a:r>
            <a:r>
              <a:rPr kumimoji="0" lang="ko-KR" altLang="en-US" sz="1600"/>
              <a:t>”</a:t>
            </a:r>
            <a:r>
              <a:rPr kumimoji="0" lang="en-US" altLang="ko-KR" sz="1600"/>
              <a:t>, </a:t>
            </a:r>
            <a:r>
              <a:rPr kumimoji="0" lang="sl-SI" altLang="ko-KR" sz="1600"/>
              <a:t> </a:t>
            </a:r>
            <a:r>
              <a:rPr kumimoji="0" lang="en-US" altLang="ko-KR" sz="1600"/>
              <a:t>or “</a:t>
            </a:r>
            <a:r>
              <a:rPr kumimoji="0" lang="sl-SI" altLang="ko-KR" sz="1600"/>
              <a:t>Aria</a:t>
            </a:r>
            <a:r>
              <a:rPr kumimoji="0" lang="en-US" altLang="ko-KR" sz="1600"/>
              <a:t>l</a:t>
            </a:r>
            <a:r>
              <a:rPr kumimoji="0" lang="sl-SI" altLang="ko-KR" sz="1600"/>
              <a:t>” </a:t>
            </a:r>
            <a:endParaRPr kumimoji="0" lang="en-US" altLang="ko-KR" sz="1600"/>
          </a:p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en-US" altLang="ko-KR" sz="1600"/>
              <a:t>Use the “Symbol” font for Greek characters.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4C57F715-6E0F-4FD2-AF10-1F320CC9D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25555"/>
            <a:ext cx="6858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buNone/>
            </a:pPr>
            <a:r>
              <a:rPr kumimoji="0" lang="en-US" altLang="ko-KR" sz="1100" b="1" dirty="0">
                <a:solidFill>
                  <a:schemeClr val="bg1"/>
                </a:solidFill>
                <a:latin typeface="+mj-lt"/>
              </a:rPr>
              <a:t>The 55</a:t>
            </a:r>
            <a:r>
              <a:rPr kumimoji="0" lang="en-US" altLang="ko-KR" sz="1100" b="1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kumimoji="0" lang="en-US" altLang="ko-KR" sz="1100" b="1" dirty="0">
                <a:solidFill>
                  <a:schemeClr val="bg1"/>
                </a:solidFill>
                <a:latin typeface="+mj-lt"/>
              </a:rPr>
              <a:t> Annual Scientific Congress of KAO                         </a:t>
            </a:r>
            <a:r>
              <a:rPr lang="en-US" altLang="ko-KR" sz="1100" b="1" dirty="0">
                <a:solidFill>
                  <a:schemeClr val="bg1"/>
                </a:solidFill>
                <a:latin typeface="+mj-lt"/>
              </a:rPr>
              <a:t>13</a:t>
            </a:r>
            <a:r>
              <a:rPr lang="en-US" altLang="ko-KR" sz="1100" b="1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lang="en-US" altLang="ko-KR" sz="1100" b="1" dirty="0">
                <a:solidFill>
                  <a:schemeClr val="bg1"/>
                </a:solidFill>
                <a:latin typeface="+mj-lt"/>
              </a:rPr>
              <a:t> Asian Pacific Orthodontic Conference </a:t>
            </a:r>
            <a:endParaRPr kumimoji="0" lang="en-US" altLang="ko-KR" sz="11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/>
          </p:cNvSpPr>
          <p:nvPr/>
        </p:nvSpPr>
        <p:spPr>
          <a:xfrm>
            <a:off x="0" y="11395075"/>
            <a:ext cx="6858000" cy="306388"/>
          </a:xfrm>
          <a:prstGeom prst="roundRect">
            <a:avLst/>
          </a:prstGeom>
          <a:gradFill flip="none" rotWithShape="1">
            <a:gsLst>
              <a:gs pos="0">
                <a:srgbClr val="00AAE6">
                  <a:shade val="30000"/>
                  <a:satMod val="115000"/>
                </a:srgbClr>
              </a:gs>
              <a:gs pos="50000">
                <a:srgbClr val="00AAE6">
                  <a:shade val="67500"/>
                  <a:satMod val="115000"/>
                </a:srgbClr>
              </a:gs>
              <a:gs pos="100000">
                <a:srgbClr val="00AAE6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4913" tIns="55708" rIns="1109666" bIns="55708" anchor="ctr"/>
          <a:lstStyle/>
          <a:p>
            <a:pPr algn="r" defTabSz="1112838" latinLnBrk="0">
              <a:defRPr/>
            </a:pPr>
            <a:endParaRPr kumimoji="0" lang="ko-KR" altLang="ko-KR" sz="14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23" name="TextBox 21"/>
          <p:cNvSpPr>
            <a:spLocks noChangeArrowheads="1"/>
          </p:cNvSpPr>
          <p:nvPr/>
        </p:nvSpPr>
        <p:spPr bwMode="auto">
          <a:xfrm>
            <a:off x="420688" y="666750"/>
            <a:ext cx="2566987" cy="3915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90"/>
              </a:gs>
              <a:gs pos="50000">
                <a:srgbClr val="0095D0"/>
              </a:gs>
              <a:gs pos="100000">
                <a:srgbClr val="00B2F7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109663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109663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109663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109663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109663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109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 b="1" dirty="0">
                <a:solidFill>
                  <a:schemeClr val="bg1"/>
                </a:solidFill>
              </a:rPr>
              <a:t>Reference</a:t>
            </a:r>
          </a:p>
        </p:txBody>
      </p:sp>
      <p:sp>
        <p:nvSpPr>
          <p:cNvPr id="5126" name="TextBox 25"/>
          <p:cNvSpPr txBox="1">
            <a:spLocks noChangeArrowheads="1"/>
          </p:cNvSpPr>
          <p:nvPr/>
        </p:nvSpPr>
        <p:spPr bwMode="auto">
          <a:xfrm>
            <a:off x="333375" y="1485900"/>
            <a:ext cx="27368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177" tIns="38088" rIns="76177" bIns="38088">
            <a:spAutoFit/>
          </a:bodyPr>
          <a:lstStyle>
            <a:lvl1pPr defTabSz="142875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1428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142875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142875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142875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1428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en-US" altLang="ko-KR" sz="1600"/>
              <a:t>Copy and paste your text content here, adjusting the font size to fit</a:t>
            </a:r>
            <a:r>
              <a:rPr kumimoji="0" lang="sl-SI" altLang="ko-KR" sz="1600"/>
              <a:t> (</a:t>
            </a:r>
            <a:r>
              <a:rPr kumimoji="0" lang="en-US" altLang="ko-KR" sz="1600"/>
              <a:t>16</a:t>
            </a:r>
            <a:r>
              <a:rPr kumimoji="0" lang="sl-SI" altLang="ko-KR" sz="1600"/>
              <a:t> points minimum)</a:t>
            </a:r>
            <a:r>
              <a:rPr kumimoji="0" lang="en-US" altLang="ko-KR" sz="1600"/>
              <a:t>.</a:t>
            </a:r>
            <a:r>
              <a:rPr kumimoji="0" lang="sl-SI" altLang="ko-KR" sz="1600"/>
              <a:t> </a:t>
            </a:r>
            <a:endParaRPr kumimoji="0" lang="en-US" altLang="ko-KR" sz="1600"/>
          </a:p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en-US" altLang="ko-KR" sz="1600"/>
              <a:t>Take care with fonts. </a:t>
            </a:r>
            <a:br>
              <a:rPr kumimoji="0" lang="en-US" altLang="ko-KR" sz="1600"/>
            </a:br>
            <a:r>
              <a:rPr kumimoji="0" lang="en-US" altLang="ko-KR" sz="1600"/>
              <a:t>We suggest “</a:t>
            </a:r>
            <a:r>
              <a:rPr kumimoji="0" lang="ko-KR" altLang="sl-SI" sz="1600"/>
              <a:t>굴림</a:t>
            </a:r>
            <a:r>
              <a:rPr kumimoji="0" lang="ko-KR" altLang="en-US" sz="1600"/>
              <a:t>”</a:t>
            </a:r>
            <a:r>
              <a:rPr kumimoji="0" lang="en-US" altLang="ko-KR" sz="1600"/>
              <a:t>, </a:t>
            </a:r>
            <a:r>
              <a:rPr kumimoji="0" lang="sl-SI" altLang="ko-KR" sz="1600"/>
              <a:t> </a:t>
            </a:r>
            <a:r>
              <a:rPr kumimoji="0" lang="en-US" altLang="ko-KR" sz="1600"/>
              <a:t>or “</a:t>
            </a:r>
            <a:r>
              <a:rPr kumimoji="0" lang="sl-SI" altLang="ko-KR" sz="1600"/>
              <a:t>Aria</a:t>
            </a:r>
            <a:r>
              <a:rPr kumimoji="0" lang="en-US" altLang="ko-KR" sz="1600"/>
              <a:t>l</a:t>
            </a:r>
            <a:r>
              <a:rPr kumimoji="0" lang="sl-SI" altLang="ko-KR" sz="1600"/>
              <a:t>” </a:t>
            </a:r>
            <a:endParaRPr kumimoji="0" lang="en-US" altLang="ko-KR" sz="1600"/>
          </a:p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kumimoji="0" lang="en-US" altLang="ko-KR" sz="1600"/>
              <a:t>Use the “Symbol” font for Greek characters.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F7E6552E-8FCA-45A0-B77A-1737C0A38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25555"/>
            <a:ext cx="6858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buNone/>
            </a:pPr>
            <a:r>
              <a:rPr kumimoji="0" lang="en-US" altLang="ko-KR" sz="1100" b="1" dirty="0">
                <a:solidFill>
                  <a:schemeClr val="bg1"/>
                </a:solidFill>
                <a:latin typeface="+mj-lt"/>
              </a:rPr>
              <a:t>The 55</a:t>
            </a:r>
            <a:r>
              <a:rPr kumimoji="0" lang="en-US" altLang="ko-KR" sz="1100" b="1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kumimoji="0" lang="en-US" altLang="ko-KR" sz="1100" b="1" dirty="0">
                <a:solidFill>
                  <a:schemeClr val="bg1"/>
                </a:solidFill>
                <a:latin typeface="+mj-lt"/>
              </a:rPr>
              <a:t> Annual Scientific Congress of KAO                         </a:t>
            </a:r>
            <a:r>
              <a:rPr lang="en-US" altLang="ko-KR" sz="1100" b="1" dirty="0">
                <a:solidFill>
                  <a:schemeClr val="bg1"/>
                </a:solidFill>
                <a:latin typeface="+mj-lt"/>
              </a:rPr>
              <a:t>13</a:t>
            </a:r>
            <a:r>
              <a:rPr lang="en-US" altLang="ko-KR" sz="1100" b="1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lang="en-US" altLang="ko-KR" sz="1100" b="1" dirty="0">
                <a:solidFill>
                  <a:schemeClr val="bg1"/>
                </a:solidFill>
                <a:latin typeface="+mj-lt"/>
              </a:rPr>
              <a:t> Asian Pacific Orthodontic Conference </a:t>
            </a:r>
            <a:endParaRPr kumimoji="0" lang="en-US" altLang="ko-KR" sz="11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480</Words>
  <Application>Microsoft Office PowerPoint</Application>
  <PresentationFormat>사용자 지정</PresentationFormat>
  <Paragraphs>48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굴림</vt:lpstr>
      <vt:lpstr>맑은 고딕</vt:lpstr>
      <vt:lpstr>Calibri</vt:lpstr>
      <vt:lpstr>기본 디자인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orthodontia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Dr. Kim, Young-Suck</dc:creator>
  <cp:lastModifiedBy>user</cp:lastModifiedBy>
  <cp:revision>24</cp:revision>
  <dcterms:created xsi:type="dcterms:W3CDTF">2011-09-04T06:11:59Z</dcterms:created>
  <dcterms:modified xsi:type="dcterms:W3CDTF">2022-04-15T13:01:57Z</dcterms:modified>
</cp:coreProperties>
</file>